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78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67" r:id="rId16"/>
    <p:sldId id="270" r:id="rId17"/>
    <p:sldId id="271" r:id="rId18"/>
    <p:sldId id="274" r:id="rId19"/>
    <p:sldId id="286" r:id="rId20"/>
    <p:sldId id="287" r:id="rId21"/>
    <p:sldId id="288" r:id="rId22"/>
    <p:sldId id="289" r:id="rId23"/>
    <p:sldId id="291" r:id="rId24"/>
    <p:sldId id="290" r:id="rId25"/>
    <p:sldId id="292" r:id="rId26"/>
    <p:sldId id="293" r:id="rId27"/>
    <p:sldId id="294" r:id="rId28"/>
    <p:sldId id="295" r:id="rId29"/>
    <p:sldId id="296" r:id="rId30"/>
    <p:sldId id="298" r:id="rId31"/>
    <p:sldId id="299" r:id="rId32"/>
    <p:sldId id="331" r:id="rId33"/>
    <p:sldId id="297" r:id="rId34"/>
    <p:sldId id="275" r:id="rId35"/>
    <p:sldId id="276" r:id="rId36"/>
    <p:sldId id="277" r:id="rId37"/>
    <p:sldId id="278" r:id="rId38"/>
    <p:sldId id="280" r:id="rId39"/>
    <p:sldId id="285" r:id="rId40"/>
    <p:sldId id="279" r:id="rId41"/>
    <p:sldId id="281" r:id="rId42"/>
    <p:sldId id="282" r:id="rId43"/>
    <p:sldId id="283" r:id="rId44"/>
    <p:sldId id="284" r:id="rId45"/>
    <p:sldId id="301" r:id="rId46"/>
    <p:sldId id="302" r:id="rId47"/>
    <p:sldId id="303" r:id="rId48"/>
    <p:sldId id="327" r:id="rId49"/>
    <p:sldId id="304" r:id="rId50"/>
    <p:sldId id="305" r:id="rId51"/>
    <p:sldId id="273" r:id="rId52"/>
    <p:sldId id="306" r:id="rId53"/>
    <p:sldId id="307" r:id="rId54"/>
    <p:sldId id="326" r:id="rId55"/>
    <p:sldId id="308" r:id="rId56"/>
    <p:sldId id="309" r:id="rId57"/>
    <p:sldId id="332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4" r:id="rId72"/>
    <p:sldId id="325" r:id="rId73"/>
    <p:sldId id="329" r:id="rId74"/>
    <p:sldId id="328" r:id="rId75"/>
    <p:sldId id="330" r:id="rId76"/>
    <p:sldId id="300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871" autoAdjust="0"/>
  </p:normalViewPr>
  <p:slideViewPr>
    <p:cSldViewPr snapToGrid="0">
      <p:cViewPr varScale="1">
        <p:scale>
          <a:sx n="71" d="100"/>
          <a:sy n="71" d="100"/>
        </p:scale>
        <p:origin x="2076" y="6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78748-AD0C-4E67-8AB1-6D283CC586E6}" type="datetimeFigureOut">
              <a:rPr lang="fr-FR" smtClean="0"/>
              <a:t>25/11/2024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3CEAE-FE3F-41DF-A495-685CEF8738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47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88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3ED1A-E955-2A19-AAC4-A114B0D7B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D6690B3-C52E-4FF7-D4DB-BC49A176EB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09B7F50-92C6-BC1E-2FDA-36A49B045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3E78E2-F111-0543-9B4F-2569469C3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660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A7FD0-0014-5179-900E-47679EF65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59AB73B-3E5E-FDD8-60C2-0F609CC13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CBB44B6-5FA4-A72B-1CAD-C116A1864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FA1288-3C4D-A72F-5AC8-72FB5D4AF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496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2EC5-8C3A-07D6-AC25-457C73D4C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B04D4E-4251-6FFF-11F7-6EDC9B115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0E067F0-4D81-636F-DFB9-1A675BC4A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C0B20C-F01D-3C44-7DA5-E86914775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226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166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897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105D0-3676-A2EE-FB85-1917C4EB3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FCDD677-4D0D-4F0E-E9A9-3169BAD0C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4E30A76-9243-5F5E-7121-059B9FFDD6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E66429-E944-4FE9-571E-15DC7C95C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4811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1C41C-8201-09E6-65FF-2354A7086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8A98444-7F8E-767A-127A-0FEF7D1EE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0392039-11DC-C724-0DF6-3F2EE8C37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A0F207-FD7A-9066-00A5-E037F67D0F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545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3A799-8E0B-2D51-3FEF-8D37E72C9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6F7129-B9F0-D6CE-ECFA-075BBF1A1E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1A345B7-D270-E46F-8B81-7F925BE52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B4824C-13BD-DEE1-78EF-3561F1184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444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84EBE-53D9-4E2A-9406-8FE8CCBBD0A4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336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9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7847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795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697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834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466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Création du serveur </a:t>
            </a:r>
          </a:p>
          <a:p>
            <a:r>
              <a:rPr lang="fr-FR" dirty="0"/>
              <a:t>Accès au serveur via </a:t>
            </a:r>
            <a:r>
              <a:rPr lang="fr-FR" dirty="0" err="1"/>
              <a:t>ssh</a:t>
            </a:r>
            <a:r>
              <a:rPr lang="fr-FR" dirty="0"/>
              <a:t> : </a:t>
            </a:r>
          </a:p>
          <a:p>
            <a:endParaRPr lang="fr-FR" dirty="0"/>
          </a:p>
          <a:p>
            <a:r>
              <a:rPr lang="fr-FR" dirty="0" err="1"/>
              <a:t>apt</a:t>
            </a:r>
            <a:r>
              <a:rPr lang="fr-FR" dirty="0"/>
              <a:t> update</a:t>
            </a:r>
          </a:p>
          <a:p>
            <a:r>
              <a:rPr lang="fr-FR" dirty="0" err="1"/>
              <a:t>apt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apache2</a:t>
            </a:r>
          </a:p>
          <a:p>
            <a:r>
              <a:rPr lang="fr-FR" dirty="0"/>
              <a:t>cd /var/</a:t>
            </a:r>
            <a:r>
              <a:rPr lang="fr-FR" dirty="0" err="1"/>
              <a:t>ww</a:t>
            </a:r>
            <a:r>
              <a:rPr lang="fr-FR" dirty="0"/>
              <a:t>/html</a:t>
            </a:r>
          </a:p>
          <a:p>
            <a:r>
              <a:rPr lang="fr-FR" dirty="0"/>
              <a:t>mv index.html index_old.html</a:t>
            </a:r>
          </a:p>
          <a:p>
            <a:r>
              <a:rPr lang="fr-FR" dirty="0" err="1"/>
              <a:t>apt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unzip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wget</a:t>
            </a:r>
            <a:r>
              <a:rPr lang="fr-FR" dirty="0"/>
              <a:t> https://raw.githubusercontent.com/SitrakaResearchAndPOC/zozorTest/refs/heads/main/Siteweb_test.zip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0497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7943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84173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893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64673-6A3D-B3DD-F79A-D0F9A53A8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8BF9785-8B3B-B984-C180-6BA5809F4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E4543D0-B00B-D966-F345-D32C71929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BA37DF-5407-0C1A-C1B8-04BB946C1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479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97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6601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5209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 install set</a:t>
            </a:r>
          </a:p>
          <a:p>
            <a:r>
              <a:rPr lang="en-US" dirty="0" err="1"/>
              <a:t>setoolkit</a:t>
            </a:r>
            <a:endParaRPr lang="en-US" dirty="0"/>
          </a:p>
          <a:p>
            <a:endParaRPr lang="en-US" dirty="0"/>
          </a:p>
          <a:p>
            <a:r>
              <a:rPr lang="en-US" dirty="0"/>
              <a:t>check with website: https://github.com/login</a:t>
            </a:r>
          </a:p>
          <a:p>
            <a:r>
              <a:rPr lang="en-US" dirty="0"/>
              <a:t>170.187.136.114</a:t>
            </a:r>
          </a:p>
          <a:p>
            <a:endParaRPr lang="en-US" dirty="0"/>
          </a:p>
          <a:p>
            <a:r>
              <a:rPr lang="en-US" dirty="0"/>
              <a:t>Try https://www.facebook.com/login.php/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273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997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Lamp</a:t>
            </a:r>
            <a:r>
              <a:rPr lang="fr-FR" dirty="0"/>
              <a:t>$$205909$$</a:t>
            </a:r>
          </a:p>
          <a:p>
            <a:r>
              <a:rPr lang="fr-FR" dirty="0" err="1"/>
              <a:t>ssh</a:t>
            </a:r>
            <a:r>
              <a:rPr lang="fr-FR" dirty="0"/>
              <a:t> root@50.116.34.247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apt-get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jq</a:t>
            </a:r>
            <a:r>
              <a:rPr lang="fr-FR" dirty="0"/>
              <a:t> </a:t>
            </a:r>
            <a:r>
              <a:rPr lang="fr-FR" dirty="0" err="1"/>
              <a:t>xsel</a:t>
            </a:r>
            <a:endParaRPr lang="fr-FR" dirty="0"/>
          </a:p>
          <a:p>
            <a:r>
              <a:rPr lang="fr-FR" dirty="0" err="1"/>
              <a:t>apt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git</a:t>
            </a:r>
          </a:p>
          <a:p>
            <a:r>
              <a:rPr lang="fr-FR" dirty="0"/>
              <a:t>git clone https://github.com/SitrakaResearchAndPOC/blackeye-im</a:t>
            </a:r>
          </a:p>
          <a:p>
            <a:endParaRPr lang="fr-FR" dirty="0"/>
          </a:p>
          <a:p>
            <a:r>
              <a:rPr lang="fr-FR" dirty="0"/>
              <a:t>Download : https://github.com/SitrakaResearchAndPOC/blackeye-im/blob/master/blackeye-modif.sh</a:t>
            </a:r>
          </a:p>
          <a:p>
            <a:r>
              <a:rPr lang="fr-FR" dirty="0"/>
              <a:t>Change script about </a:t>
            </a:r>
            <a:r>
              <a:rPr lang="fr-FR" dirty="0" err="1"/>
              <a:t>ip</a:t>
            </a:r>
            <a:r>
              <a:rPr lang="fr-FR" dirty="0"/>
              <a:t> :(</a:t>
            </a:r>
            <a:r>
              <a:rPr lang="fr-FR" dirty="0" err="1"/>
              <a:t>indeed</a:t>
            </a:r>
            <a:r>
              <a:rPr lang="fr-FR" dirty="0"/>
              <a:t> public </a:t>
            </a:r>
            <a:r>
              <a:rPr lang="fr-FR" dirty="0" err="1"/>
              <a:t>ip</a:t>
            </a:r>
            <a:r>
              <a:rPr lang="fr-FR" dirty="0"/>
              <a:t>)</a:t>
            </a:r>
          </a:p>
          <a:p>
            <a:r>
              <a:rPr lang="fr-FR" dirty="0"/>
              <a:t>copier tout</a:t>
            </a:r>
          </a:p>
          <a:p>
            <a:endParaRPr lang="fr-FR" dirty="0"/>
          </a:p>
          <a:p>
            <a:r>
              <a:rPr lang="fr-FR" dirty="0"/>
              <a:t>nano phish.sh</a:t>
            </a:r>
          </a:p>
          <a:p>
            <a:r>
              <a:rPr lang="fr-FR" dirty="0"/>
              <a:t>coller tout</a:t>
            </a:r>
          </a:p>
          <a:p>
            <a:endParaRPr lang="fr-FR" dirty="0"/>
          </a:p>
          <a:p>
            <a:r>
              <a:rPr lang="fr-FR" dirty="0" err="1"/>
              <a:t>ctrl+x</a:t>
            </a:r>
            <a:r>
              <a:rPr lang="fr-FR" dirty="0"/>
              <a:t> et sauver</a:t>
            </a:r>
          </a:p>
          <a:p>
            <a:endParaRPr lang="fr-FR" dirty="0"/>
          </a:p>
          <a:p>
            <a:r>
              <a:rPr lang="fr-FR" dirty="0"/>
              <a:t>chmod +x phish.sh</a:t>
            </a:r>
          </a:p>
          <a:p>
            <a:r>
              <a:rPr lang="fr-FR" dirty="0" err="1"/>
              <a:t>bash</a:t>
            </a:r>
            <a:r>
              <a:rPr lang="fr-FR" dirty="0"/>
              <a:t> phish.sh</a:t>
            </a:r>
          </a:p>
          <a:p>
            <a:r>
              <a:rPr lang="fr-FR" dirty="0"/>
              <a:t>http://50.116.34.247:5555/</a:t>
            </a:r>
          </a:p>
          <a:p>
            <a:r>
              <a:rPr lang="fr-FR" dirty="0"/>
              <a:t>http://50.116.34.247/login.html</a:t>
            </a:r>
          </a:p>
          <a:p>
            <a:endParaRPr lang="fr-FR" dirty="0"/>
          </a:p>
          <a:p>
            <a:r>
              <a:rPr lang="fr-FR" dirty="0" err="1"/>
              <a:t>apt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mousepad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at sites/</a:t>
            </a:r>
            <a:r>
              <a:rPr lang="fr-FR" dirty="0" err="1"/>
              <a:t>name_site</a:t>
            </a:r>
            <a:r>
              <a:rPr lang="fr-FR" dirty="0"/>
              <a:t>/user_names.txt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01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786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6048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74616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0892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dirty="0"/>
              <a:t>DNS Spoofing  : </a:t>
            </a:r>
            <a:r>
              <a:rPr lang="fr-FR" sz="2000"/>
              <a:t>Usurpation d’enregistrement DNS</a:t>
            </a:r>
            <a:endParaRPr lang="fr-FR" sz="2000" dirty="0"/>
          </a:p>
          <a:p>
            <a:r>
              <a:rPr lang="fr-FR" sz="2000" dirty="0"/>
              <a:t>DNS Cache </a:t>
            </a:r>
            <a:r>
              <a:rPr lang="fr-FR" sz="2000" dirty="0" err="1"/>
              <a:t>Poisoning</a:t>
            </a:r>
            <a:r>
              <a:rPr lang="fr-FR" sz="2000" dirty="0"/>
              <a:t> : Empoisonnement de cache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972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3790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5C4DB-99E9-E527-14CD-94D6F7564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6539D8C-B0DD-5F17-D9C2-5D82C0FA8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E6748A-47BE-8C8E-EE1D-8D85A51A6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Nom de domaine à acheter : name.com , domaine.com …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D0E5DA-7A17-6E12-1A30-6F04339953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387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0652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8004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apt</a:t>
            </a:r>
            <a:r>
              <a:rPr lang="fr-FR" dirty="0"/>
              <a:t> update</a:t>
            </a:r>
          </a:p>
          <a:p>
            <a:r>
              <a:rPr lang="fr-FR" dirty="0" err="1"/>
              <a:t>apt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beef-xss</a:t>
            </a:r>
            <a:endParaRPr lang="fr-FR" dirty="0"/>
          </a:p>
          <a:p>
            <a:r>
              <a:rPr lang="fr-FR" dirty="0" err="1"/>
              <a:t>username</a:t>
            </a:r>
            <a:r>
              <a:rPr lang="fr-FR" dirty="0"/>
              <a:t> : </a:t>
            </a:r>
            <a:r>
              <a:rPr lang="fr-FR" dirty="0" err="1"/>
              <a:t>beef</a:t>
            </a:r>
            <a:endParaRPr lang="fr-FR" dirty="0"/>
          </a:p>
          <a:p>
            <a:r>
              <a:rPr lang="fr-FR" dirty="0" err="1"/>
              <a:t>mdp</a:t>
            </a:r>
            <a:r>
              <a:rPr lang="fr-FR" dirty="0"/>
              <a:t> : </a:t>
            </a:r>
            <a:r>
              <a:rPr lang="fr-FR" dirty="0" err="1"/>
              <a:t>mybeef</a:t>
            </a:r>
            <a:endParaRPr lang="fr-FR" dirty="0"/>
          </a:p>
          <a:p>
            <a:endParaRPr lang="fr-FR" dirty="0"/>
          </a:p>
          <a:p>
            <a:r>
              <a:rPr lang="fr-FR" dirty="0"/>
              <a:t>http://170.187.136.114:3000/ui/panel</a:t>
            </a:r>
          </a:p>
          <a:p>
            <a:r>
              <a:rPr lang="fr-FR" dirty="0"/>
              <a:t>http://170.187.136.114:3000/ui/authentication</a:t>
            </a:r>
          </a:p>
          <a:p>
            <a:endParaRPr lang="fr-FR" dirty="0"/>
          </a:p>
          <a:p>
            <a:r>
              <a:rPr lang="fr-FR" dirty="0" err="1"/>
              <a:t>victim</a:t>
            </a:r>
            <a:r>
              <a:rPr lang="fr-FR" dirty="0"/>
              <a:t> : http://170.187.136.114:3000/demos/basic.html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https://www.youtube.com/watch?v=sOkqeWzgRIM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0963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6338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521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1586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816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201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8625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084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0D0B8-27F5-F41C-D567-3D5DC208C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D26F418-0005-D660-FA4F-A339E98CF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04FDBDA-10A3-DEF1-5FC1-A9C62A0B9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BE10B9-1445-6081-83A1-CA3DE4CD9C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9751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3FB25-8E94-EA50-82C6-726540813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41AE8E-4D48-A371-8D17-935BAD681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38A82D0-1799-216E-38EB-4D4110ABC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F31D54-9C2C-29BE-4A17-58A9CF5629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2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25/11/2024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54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25/11/2024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998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25/11/2024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9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25/11/2024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46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25/11/2024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25/11/2024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09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25/11/2024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17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25/11/2024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92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25/11/2024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8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D0F02E8-2F32-4935-B922-CE6A57C5DF1F}" type="datetimeFigureOut">
              <a:rPr lang="fr-FR" smtClean="0"/>
              <a:t>25/11/2024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923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25/11/2024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79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0F02E8-2F32-4935-B922-CE6A57C5DF1F}" type="datetimeFigureOut">
              <a:rPr lang="fr-FR" smtClean="0"/>
              <a:t>25/11/2024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352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fvg3CS1X3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prVHU1fLR20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vengedsevenfold.com/hom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9dBGWVwMMA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ogyS4KOlXc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OkqeWzgRIM&amp;t=26s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RBWQP3gVauY" TargetMode="Externa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ip_adresse_publique:3000/demos/butcher/index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OaZp-u3n1w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amAMpYc9SY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-secure.com/fr/link-checker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qrx.com/" TargetMode="External"/><Relationship Id="rId4" Type="http://schemas.openxmlformats.org/officeDocument/2006/relationships/hyperlink" Target="https://nordvpn.com/fr/link-checker/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A46F80-C0A2-26B5-15A8-DE179D93C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1094720" cy="4839668"/>
          </a:xfrm>
        </p:spPr>
        <p:txBody>
          <a:bodyPr>
            <a:norm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Ethical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hacking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/ OSINT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42519A-6409-79E9-E000-017026501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485" y="4563122"/>
            <a:ext cx="9959966" cy="103549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47935435-D877-73BB-E95C-404780BAD02C}"/>
              </a:ext>
            </a:extLst>
          </p:cNvPr>
          <p:cNvSpPr txBox="1">
            <a:spLocks/>
          </p:cNvSpPr>
          <p:nvPr/>
        </p:nvSpPr>
        <p:spPr>
          <a:xfrm>
            <a:off x="1097280" y="527116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Dr. Rakotondramanana Radiarisainana Sitraka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033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1C831-E1E8-C443-9066-4737FBD0B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0C6CA9-18F9-9D0A-10EA-7AE5177D2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6FDD8C3-BF9F-7E07-FD23-0B0E89415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5DC70F3-5D9B-46EF-DFEE-655B27718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95" y="1083075"/>
            <a:ext cx="9132784" cy="568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76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05509-BC48-953E-376F-C13B17E6E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10C30B-8C1E-5772-A22D-067082A18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763115-E93C-B8C4-FBD4-B1369352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846CCB3-9ECD-BE6E-12D5-5F73B3E416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1560"/>
          <a:stretch/>
        </p:blipFill>
        <p:spPr>
          <a:xfrm>
            <a:off x="813195" y="905521"/>
            <a:ext cx="9132784" cy="4793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55EFC3B-E418-7C1C-6327-0A655A495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76" y="1384916"/>
            <a:ext cx="10108321" cy="22409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87FD81C-22CE-41EB-D88A-FF61205E3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681352"/>
            <a:ext cx="100584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4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6EC80-42BC-7220-D2DB-A62913913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7AC008-6EBA-9783-8F9A-6C11725B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746D45-00D8-C935-960E-D71CD30C2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0EC0B5C-E811-A6F2-6545-3460766F8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1560"/>
          <a:stretch/>
        </p:blipFill>
        <p:spPr>
          <a:xfrm>
            <a:off x="813195" y="905521"/>
            <a:ext cx="9132784" cy="47939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C40004-F09A-8C63-2D74-6B823CDEA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67" y="1384916"/>
            <a:ext cx="9898638" cy="541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87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048B7-98CB-636E-318D-1EE965D22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EE5FAB-11D9-AD62-48F3-E38754C03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C5F1AC-6190-879F-5E66-69993A3B8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443AA42-E86C-FC05-A9DE-FA8A29DE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1560"/>
          <a:stretch/>
        </p:blipFill>
        <p:spPr>
          <a:xfrm>
            <a:off x="813195" y="905521"/>
            <a:ext cx="9132784" cy="4793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2AFCE84-1BCD-721D-ED20-548E3BEE8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029" y="1304118"/>
            <a:ext cx="8527950" cy="53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28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7972B-152D-8509-E5D2-08EA51B3E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24DE8-DBDE-16CD-173C-F97C37C8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CF5707C-9040-2119-82D8-366D3110D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B23D40-1217-0CF0-849D-450E477EB2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1560"/>
          <a:stretch/>
        </p:blipFill>
        <p:spPr>
          <a:xfrm>
            <a:off x="813195" y="905521"/>
            <a:ext cx="9132784" cy="47939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F60C71F-000E-7F27-A225-38B975D87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309" y="1370035"/>
            <a:ext cx="9132785" cy="54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33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FD6FC-88D9-29A3-4A2A-0D7F417B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54CD6D-6BB3-A00D-1DBB-FA9A83A2C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Adresse IP  cas simplifié point d’accès wifi : ( [0-255] répété 4 fois )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Généralement une adresse IP commence par 192.x.x.x (dans un réseau local : wifi,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ethernet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câblé)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Masque : 255.255.255.0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clients varient de 192.x.x.1 jusqu’à 192.x.x.254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Adresse du réseau : 192.x.x.0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 ou broadcast (envoie vers tout le monde) :  192.x.x.254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routeur utilise l’adresse IP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Demos : ipconfig /all</a:t>
            </a:r>
          </a:p>
        </p:txBody>
      </p:sp>
    </p:spTree>
    <p:extLst>
      <p:ext uri="{BB962C8B-B14F-4D97-AF65-F5344CB8AC3E}">
        <p14:creationId xmlns:p14="http://schemas.microsoft.com/office/powerpoint/2010/main" val="1591877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01F81-3461-9971-C686-499DACA70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1094720" cy="1450757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IDENTIFIANTS AUTOMATIQUES / STATIQUES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87C080-481E-B5CC-3384-2E9E98F5A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Adresse dynamique avec serveur DHCP : Quand c’est du client qui veut avoir une adresse pour éviter la collision d’adresse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Adresse statique quand c’est du serveur</a:t>
            </a:r>
          </a:p>
        </p:txBody>
      </p:sp>
    </p:spTree>
    <p:extLst>
      <p:ext uri="{BB962C8B-B14F-4D97-AF65-F5344CB8AC3E}">
        <p14:creationId xmlns:p14="http://schemas.microsoft.com/office/powerpoint/2010/main" val="3244932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0341A7-4907-077D-C56E-287C80129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IDENTIFIANTS MAC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CF4909-CD71-439E-3229-96B6F8129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adresse MAC pour la carte réseau (adresse qui ne change pas)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[0-9][A-F] répété 12 fois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844A81-81F0-440D-08F7-9C6BAE5A8EF1}"/>
              </a:ext>
            </a:extLst>
          </p:cNvPr>
          <p:cNvSpPr txBox="1"/>
          <p:nvPr/>
        </p:nvSpPr>
        <p:spPr>
          <a:xfrm>
            <a:off x="1097280" y="29038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Concentrateur / Commutateur : utilise l’adresse MAC</a:t>
            </a:r>
          </a:p>
        </p:txBody>
      </p:sp>
    </p:spTree>
    <p:extLst>
      <p:ext uri="{BB962C8B-B14F-4D97-AF65-F5344CB8AC3E}">
        <p14:creationId xmlns:p14="http://schemas.microsoft.com/office/powerpoint/2010/main" val="3464650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C6ADE6-3A00-1C22-4031-373937D9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Démos  : Familiariser avec adressage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E7B82D-E042-2D8E-251E-BACAB0BC9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Démos réels avec point d’accès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Démos virtualisé avec Cisco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130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F4E2B8-1F7B-ACB1-6177-8F0DB32E0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768"/>
            <a:ext cx="10058400" cy="100187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LOGICIELS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LICENCE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EAAC69-8D9D-4C35-A8B1-9BE0837260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84" r="56933" b="96065"/>
          <a:stretch/>
        </p:blipFill>
        <p:spPr>
          <a:xfrm>
            <a:off x="0" y="1097098"/>
            <a:ext cx="4100946" cy="51261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20A0EAC-80D9-6CA3-982A-9392FE6935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531"/>
          <a:stretch/>
        </p:blipFill>
        <p:spPr>
          <a:xfrm>
            <a:off x="4959927" y="-22162"/>
            <a:ext cx="7232073" cy="690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4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718BBD-7095-481C-FF03-875583DBC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Engineering Toolkit (SET)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155138-0CF4-DD29-EB3D-DE11B388C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Vecteur d’attaque principal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L’homme ou les employés de l’entreprise est le maillon faible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Être un faux amis pour pouvoir attaqué le système (Kevin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Mitnick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est l’un des célèbre hacker en social engineering)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: Il fait des appels avec des numéros impersonnalisés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spoofed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call), Il se rend à l’entreprise en tant que réparateur de l’ordinateur avec un badge qu’il a fait pour pouvoir démarrer des programmes malveillants à l’ordinateur.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brouteurs :  (cf.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sandoz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462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83F32-5CFB-480F-4350-2FDCB5738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CE265-7E27-4B0F-EFC4-51F08B48B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768"/>
            <a:ext cx="10058400" cy="100187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LOGICIELS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LICENCE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413102-2EF8-E903-8D39-232702DEC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5567"/>
            <a:ext cx="11928765" cy="324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33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B3169-E73A-3BE7-4283-047899B2B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F93627-19E1-E372-AEFD-34F1222D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768"/>
            <a:ext cx="10058400" cy="100187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LOGICIELS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LICENCE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0FC73C0-5773-DA78-0152-E385262110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27" r="60976" b="72354"/>
          <a:stretch/>
        </p:blipFill>
        <p:spPr>
          <a:xfrm>
            <a:off x="3588327" y="175768"/>
            <a:ext cx="4031673" cy="8965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83AC67E-8202-0B6F-486F-6366B33AA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69" y="2100045"/>
            <a:ext cx="11167339" cy="26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0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FA91E-82F1-5723-4DC8-CEFCEA2AA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D0D8F8-F876-A5F8-B8EA-587A93DD3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768"/>
            <a:ext cx="10058400" cy="100187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LOGICIELS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LICENCE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D71F1B6-C23D-8031-4AA2-3BB29AC8BC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27" r="60976" b="72354"/>
          <a:stretch/>
        </p:blipFill>
        <p:spPr>
          <a:xfrm>
            <a:off x="3588327" y="175768"/>
            <a:ext cx="4031673" cy="8965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0DA0507-0AD2-D4B2-C3AB-8099DF315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47" y="1830965"/>
            <a:ext cx="10796013" cy="258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3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5EB4D-4250-A162-0532-4815C997F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5CE1F8-38C6-6A1B-98C6-0649D7012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768"/>
            <a:ext cx="10058400" cy="100187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LOGICIELS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LICENCE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A416B32-BFA6-60AF-A83B-274C1729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27" r="60976" b="72354"/>
          <a:stretch/>
        </p:blipFill>
        <p:spPr>
          <a:xfrm>
            <a:off x="3588327" y="175768"/>
            <a:ext cx="4031673" cy="8965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DB4E0EE-A321-2834-2B1B-942AD0C5C1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3168" b="2941"/>
          <a:stretch/>
        </p:blipFill>
        <p:spPr>
          <a:xfrm>
            <a:off x="1089313" y="1753898"/>
            <a:ext cx="10196258" cy="32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63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ABAB1-6A54-B208-BC5A-866482D49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9AB5C0-D24E-A089-5DAE-29CB7041E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768"/>
            <a:ext cx="10058400" cy="100187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LOGICIELS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LICENCE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6EC562-3479-B142-2BF6-3879663AE7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27" r="60976" b="72354"/>
          <a:stretch/>
        </p:blipFill>
        <p:spPr>
          <a:xfrm>
            <a:off x="3588327" y="175768"/>
            <a:ext cx="4031673" cy="8965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F5FE7F-249B-D56F-80AC-3FD039BF2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984" y="1899804"/>
            <a:ext cx="10538980" cy="44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04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8AA316-8F76-C5BB-B4C3-DEB09954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7" y="95768"/>
            <a:ext cx="10058400" cy="783080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 D’EXPLOITATION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6AA597-2BFC-5AB2-46F5-BC135F43E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949EBD-7CDD-29C3-9BE5-358DDAF97F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317"/>
          <a:stretch/>
        </p:blipFill>
        <p:spPr>
          <a:xfrm>
            <a:off x="141317" y="1717962"/>
            <a:ext cx="9792392" cy="310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20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D5D81-EA1F-EE5A-73AB-9540430C0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3DBFDB-78A2-513A-B682-1CD94C60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4" y="55110"/>
            <a:ext cx="10058400" cy="933796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 D’EXPLOITATION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3F99CA-ABFE-496B-B3A1-1B3B7DCDD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212679D-DE02-3FD3-8BE8-FC192C4405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505"/>
          <a:stretch/>
        </p:blipFill>
        <p:spPr>
          <a:xfrm>
            <a:off x="0" y="852362"/>
            <a:ext cx="7866611" cy="5649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43B140E-A5E4-5B35-9D41-3D08456A4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93" y="1736142"/>
            <a:ext cx="8630516" cy="506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72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CAD17-BA19-A99F-6F2B-A08D9DE2A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9F8FB-4D4C-7EA7-A0D4-5318C7C3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4" y="55110"/>
            <a:ext cx="10058400" cy="933796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 D’EXPLOITATION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2B7D77-171B-AB22-404F-75FB10B63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D350A7-0A1D-5966-494D-ACDC97512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44" y="988906"/>
            <a:ext cx="4308213" cy="5647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CA742D6-2EE0-80DA-2EE8-57C2467171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5" r="4867"/>
          <a:stretch/>
        </p:blipFill>
        <p:spPr>
          <a:xfrm>
            <a:off x="4704454" y="796124"/>
            <a:ext cx="7487546" cy="609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62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B807F-0CD9-9310-0A9D-27D81B1BF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28D565-DBA8-12E0-24C1-4555D2D32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4" y="55110"/>
            <a:ext cx="10058400" cy="933796"/>
          </a:xfrm>
        </p:spPr>
        <p:txBody>
          <a:bodyPr/>
          <a:lstStyle/>
          <a:p>
            <a:r>
              <a:rPr lang="fr-FR" dirty="0"/>
              <a:t>SYSTÈME D’EXPLOITATION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24D146-121D-0DAC-E0F2-44CBFCF48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3" y="988906"/>
            <a:ext cx="5319375" cy="465821"/>
          </a:xfrm>
          <a:prstGeom prst="rect">
            <a:avLst/>
          </a:prstGeom>
        </p:spPr>
      </p:pic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69CA3CE-BEB9-670F-7EC0-EA9204AC4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9F68016-50C2-7480-DC12-8CF265FB9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06" y="1845734"/>
            <a:ext cx="9565430" cy="503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70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BD864-DF0A-BCE8-81A8-217AB0129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AEE6DA-0512-5C52-C3E4-C2F40920C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4" y="55110"/>
            <a:ext cx="10058400" cy="933796"/>
          </a:xfrm>
        </p:spPr>
        <p:txBody>
          <a:bodyPr/>
          <a:lstStyle/>
          <a:p>
            <a:r>
              <a:rPr lang="fr-FR" dirty="0"/>
              <a:t>SYSTÈME D’EXPLOITATION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3DA9A9-E147-B9AD-DD1B-9E32AF9B3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3" y="988906"/>
            <a:ext cx="5319375" cy="465821"/>
          </a:xfrm>
          <a:prstGeom prst="rect">
            <a:avLst/>
          </a:prstGeom>
        </p:spPr>
      </p:pic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A397E84B-85B6-45B5-B651-80B3260D1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A3E4BD-70D6-386A-50EF-A01AFEDC6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845734"/>
            <a:ext cx="9203410" cy="50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51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757BA-EE8E-80B8-8C21-14165926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47474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 Source Intelligence  (</a:t>
            </a:r>
            <a:r>
              <a:rPr lang="fr-FR" dirty="0"/>
              <a:t>OSINT)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4504AC-140D-4805-50D7-8CD9C04A9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47474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OSINT est une méthode de collecte d'informations à partir de sources publiques ou d'autres sources ouvertes, qui peut être utilisée par </a:t>
            </a:r>
            <a:r>
              <a:rPr lang="fr-FR" b="0" i="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 experts en sécurité, des agences nationales de renseignement ou des cybercriminels</a:t>
            </a:r>
            <a:r>
              <a:rPr lang="fr-FR" b="0" i="0" dirty="0">
                <a:solidFill>
                  <a:srgbClr val="47474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.</a:t>
            </a:r>
          </a:p>
          <a:p>
            <a:endParaRPr lang="fr-FR" dirty="0">
              <a:solidFill>
                <a:srgbClr val="47474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solidFill>
                  <a:srgbClr val="474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Respect des droits de propriétaire de données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RGPD et CNIL pour les unions européennes </a:t>
            </a:r>
          </a:p>
        </p:txBody>
      </p:sp>
    </p:spTree>
    <p:extLst>
      <p:ext uri="{BB962C8B-B14F-4D97-AF65-F5344CB8AC3E}">
        <p14:creationId xmlns:p14="http://schemas.microsoft.com/office/powerpoint/2010/main" val="2619080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9E775A-AE04-3286-6C02-A335AB86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offensif Système d’exploitation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5237D8-E5B1-B70A-DB04-8B5A74F2A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Kali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ubuntu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Parrot</a:t>
            </a: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Snoopgod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557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C8AC69-C0FA-91FF-3483-7F70D651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défensif système d’exploitation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553B49-EB86-79F4-C7B1-F6E537406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Security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Onion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Pfsense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311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F63D4-9EB6-9A40-B1FB-735CB7648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D2A6BC-51BC-B3C1-A047-C21ABC8A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Offensif - défensif système d’exploitation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078B3F-ED02-D36D-7AD6-A7E059DA0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Kali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purple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56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835FFD-EA45-46C3-8178-99ED8C5D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Commande à connaitre en Windows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2FE73E-4F78-53FB-4475-4ED96125C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534072" cy="4611365"/>
          </a:xfrm>
        </p:spPr>
        <p:txBody>
          <a:bodyPr>
            <a:normAutofit lnSpcReduction="1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Tapez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R et entrée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Changement de partition  ex : 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     ou  C: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Changement de dossier command cd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de contenu le commande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Remonter par le commande cd ..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Créer un dossier par le commande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mkdir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nom_dossier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RQ : Utiliser la tabulation pour l’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autocomplétion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(important même en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APPROFONDIR : (script bat)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40 Windows Commands you NEED to know (in 10 Minutes)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30 Windows Commands you CAN’T live without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426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B8FD66-0CB3-2708-818A-FD412F25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SERVEUR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F76342-D371-4EA2-46CF-5920F519F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8248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F9FA20-0399-F715-CF88-E376D7A3E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" y="207819"/>
            <a:ext cx="11017135" cy="1529542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Balise avec HTML &amp;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CC61F2-1609-DAA8-611C-1B36ADA3C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696CB4-F757-4D77-5CEE-99A332DA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940" y="964372"/>
            <a:ext cx="5458059" cy="545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50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C2F35C-5A7D-FA9B-7114-94D799538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7091"/>
            <a:ext cx="11155680" cy="1460269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Différence entre HTML et CSS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3AD79C-ECAA-E22D-CD24-0A71AFF60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175" y="1895475"/>
            <a:ext cx="62198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42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975C7A-F09F-CF04-E3E9-E33A05E1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Démos HTML et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07E24B-CA5E-BAA4-AFCA-847AF4930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Lancer un site en HTML / CSS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zozor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5729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5E8783-0C71-713B-5805-F13DF3B5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 web statique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26408-9F4A-C647-D29C-97DC2FA68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4EEB11F-EC66-C224-C3C9-73D929DCB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24" y="1845734"/>
            <a:ext cx="11538876" cy="50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63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8F9B4E-33B5-7BC2-F7D1-28744BF0A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procurer un serveur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0EE39D-D793-ED4B-2B05-E27FC011F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 lent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Avoir une adresse IP publique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Associé l’adresse IP publique avec notre serveur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 rapide : acheté un serveur VPS</a:t>
            </a: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linode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(avoir une carte visa même visa de orange marche)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10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97066B-4B3D-0F90-9A4B-78295D71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1352" y="361066"/>
            <a:ext cx="5592932" cy="41473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RESEAU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F316598-2EF4-1888-061E-A4A719D9B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932" y="265337"/>
            <a:ext cx="9025052" cy="146070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D8F4440-C38D-EB03-8FB7-483128DCF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32" y="1821768"/>
            <a:ext cx="8332564" cy="19028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FD66B70-842A-CBC5-EF6D-414E5EA1C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32" y="3916058"/>
            <a:ext cx="8675660" cy="21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89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6B26E2-DB87-25DB-F123-3F0251D7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et site web dynamique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(Base de données)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DB6281-9AAF-FD8F-043B-DD4C70F07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687043-99DC-6FD8-D598-5E04B58F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218" y="1738072"/>
            <a:ext cx="9545782" cy="51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81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C19FAD-DFC8-BD09-D4EC-12188ADA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5634F8-42C9-721D-17C8-4CEFD117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de table </a:t>
            </a:r>
          </a:p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: table 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jeux_videos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FD4618-31E8-6392-3128-5DF25CA1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03" y="3241964"/>
            <a:ext cx="100012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49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693958-0D3B-618B-660F-E42B0755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" y="77740"/>
            <a:ext cx="9626138" cy="845127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E50B1C-4F78-66A2-52F2-F51CD6BD6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DBDCA4-D716-660D-7CBA-4643FA0E96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672" b="45122"/>
          <a:stretch/>
        </p:blipFill>
        <p:spPr>
          <a:xfrm>
            <a:off x="300541" y="5110019"/>
            <a:ext cx="11891459" cy="185065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3AC2E9-A10A-96C5-11F1-327FB9C7A1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r="7354" b="69616"/>
          <a:stretch/>
        </p:blipFill>
        <p:spPr>
          <a:xfrm>
            <a:off x="2650457" y="207818"/>
            <a:ext cx="924100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11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1FB6-6BDC-AFDF-642C-2D9AEF812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5CF462-006F-13C9-7E53-0C805FBA3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" y="77740"/>
            <a:ext cx="9626138" cy="845127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F55C4E-D119-C524-2778-18421646D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C61C691-2815-DEE4-C560-C697CC8994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725"/>
          <a:stretch/>
        </p:blipFill>
        <p:spPr>
          <a:xfrm>
            <a:off x="931024" y="1845734"/>
            <a:ext cx="10630324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05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775CFE-BED8-117B-DEBA-F10045FC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Démos sur le site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A00F2B-ED5A-B243-5E3C-0C5DA4154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Official Website of American Heavy Metal Band Avenged Sevenfold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Exercices : </a:t>
            </a: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 Ouvrir le site ? </a:t>
            </a: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Inspecter pour voir le code HTML et vous verrez un code dynamique coté client ?</a:t>
            </a: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 Désactiver le javascript de votre navigateur ? </a:t>
            </a: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Revoir le code HTML ?</a:t>
            </a:r>
          </a:p>
        </p:txBody>
      </p:sp>
    </p:spTree>
    <p:extLst>
      <p:ext uri="{BB962C8B-B14F-4D97-AF65-F5344CB8AC3E}">
        <p14:creationId xmlns:p14="http://schemas.microsoft.com/office/powerpoint/2010/main" val="1287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511CC1-6CD8-FA56-AB04-17D97FF61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8925"/>
            <a:ext cx="10515600" cy="415925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Lancer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setoolkit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kali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649DABD-DABC-A11B-188D-D4D7D4B869E1}"/>
              </a:ext>
            </a:extLst>
          </p:cNvPr>
          <p:cNvSpPr txBox="1"/>
          <p:nvPr/>
        </p:nvSpPr>
        <p:spPr>
          <a:xfrm>
            <a:off x="342900" y="4318835"/>
            <a:ext cx="11506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Choisir l’option  : </a:t>
            </a:r>
          </a:p>
          <a:p>
            <a:pPr marL="457200" indent="-457200">
              <a:buAutoNum type="arabicPeriod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Social-Engineering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Attacks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Puis 2. web site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attack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Puis 3.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credentials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harvester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Puis 2. Site cloner</a:t>
            </a:r>
          </a:p>
          <a:p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75CC0DC-A1D9-4A58-89D4-562A432C4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012" y="902830"/>
            <a:ext cx="7034213" cy="40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72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875F30-2ACA-BF6E-E8A1-1C7B0A10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013" y="102479"/>
            <a:ext cx="10515600" cy="1325563"/>
          </a:xfrm>
        </p:spPr>
        <p:txBody>
          <a:bodyPr/>
          <a:lstStyle/>
          <a:p>
            <a:r>
              <a:rPr lang="fr-FR" dirty="0"/>
              <a:t>Entrer l’adresse IP et le site à faire du clone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032F593-F576-6040-DEB8-4303F0D42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86" y="1344474"/>
            <a:ext cx="11766900" cy="89484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E4C17D4-567F-8743-EF22-57623229147E}"/>
              </a:ext>
            </a:extLst>
          </p:cNvPr>
          <p:cNvSpPr txBox="1">
            <a:spLocks/>
          </p:cNvSpPr>
          <p:nvPr/>
        </p:nvSpPr>
        <p:spPr>
          <a:xfrm>
            <a:off x="296086" y="2239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Si SET vous demande de stoppez apache : y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3FAD46A-82DA-F348-5AD2-0BE70E88D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1" y="3358115"/>
            <a:ext cx="4878100" cy="29454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5EC4BDC-45D6-C38E-1F88-3724FDEB4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384" y="3266869"/>
            <a:ext cx="4188026" cy="312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5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5C9D319-927B-D1CE-70F2-69B0E3C6D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34" y="1306950"/>
            <a:ext cx="9601200" cy="781050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2D1FE28-5058-8E4A-6319-8B1BCB79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013" y="102479"/>
            <a:ext cx="10515600" cy="1325563"/>
          </a:xfrm>
        </p:spPr>
        <p:txBody>
          <a:bodyPr/>
          <a:lstStyle/>
          <a:p>
            <a:r>
              <a:rPr lang="fr-FR" dirty="0"/>
              <a:t>Si la victime l’</a:t>
            </a:r>
            <a:r>
              <a:rPr lang="fr-FR" dirty="0" err="1"/>
              <a:t>username</a:t>
            </a:r>
            <a:r>
              <a:rPr lang="fr-FR" dirty="0"/>
              <a:t> et le </a:t>
            </a:r>
            <a:r>
              <a:rPr lang="fr-FR" dirty="0" err="1"/>
              <a:t>password</a:t>
            </a:r>
            <a:r>
              <a:rPr lang="fr-FR" dirty="0"/>
              <a:t>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54E3ED2-E4A9-6DF2-EB59-68F176587A93}"/>
              </a:ext>
            </a:extLst>
          </p:cNvPr>
          <p:cNvSpPr txBox="1"/>
          <p:nvPr/>
        </p:nvSpPr>
        <p:spPr>
          <a:xfrm>
            <a:off x="779834" y="2667000"/>
            <a:ext cx="11050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Lors de la création d’un site web : </a:t>
            </a: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Il ne faut pas stocker en clair comme dans cette attaque les mots de passes (si jamais le serveur est attaqué : le hacker peut avoir tout les mots de passes de ses utilisateurs ?</a:t>
            </a: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Il faut utiliser une fonction de hachage : n’utiliser pas des fonctions de hachage déjà cassé comme : MD5</a:t>
            </a:r>
          </a:p>
        </p:txBody>
      </p:sp>
    </p:spTree>
    <p:extLst>
      <p:ext uri="{BB962C8B-B14F-4D97-AF65-F5344CB8AC3E}">
        <p14:creationId xmlns:p14="http://schemas.microsoft.com/office/powerpoint/2010/main" val="2734409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EC1340-A51F-1024-929F-C36F1E54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Phishing black-</a:t>
            </a:r>
            <a:r>
              <a:rPr lang="fr-FR" dirty="0" err="1"/>
              <a:t>eye</a:t>
            </a:r>
            <a:r>
              <a:rPr lang="fr-FR" dirty="0"/>
              <a:t> (</a:t>
            </a:r>
            <a:r>
              <a:rPr lang="fr-FR" dirty="0" err="1"/>
              <a:t>demo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77D8B9-7C5A-33B3-7F8D-F8F6A249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1991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3A87D7-643B-46A1-123A-E98EB95F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99334"/>
            <a:ext cx="12621491" cy="1898073"/>
          </a:xfrm>
        </p:spPr>
        <p:txBody>
          <a:bodyPr>
            <a:normAutofit fontScale="90000"/>
          </a:bodyPr>
          <a:lstStyle/>
          <a:p>
            <a:r>
              <a:rPr lang="fr-FR" dirty="0"/>
              <a:t>Phishing en utilisant e-mail (</a:t>
            </a:r>
            <a:r>
              <a:rPr lang="en-US" dirty="0">
                <a:hlinkClick r:id="rId3"/>
              </a:rPr>
              <a:t>Phishing attacks are SCARY easy to do!! (let me show you!) // FREE Security+ // EP 2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A4EC7C-86CA-5982-E803-8BFF9BB9D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25563"/>
            <a:ext cx="10515600" cy="4351338"/>
          </a:xfrm>
        </p:spPr>
        <p:txBody>
          <a:bodyPr>
            <a:norm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Mass-mailing phishing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Single-mailing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phising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 lvl="1"/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Spear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-phishing </a:t>
            </a:r>
          </a:p>
          <a:p>
            <a:pPr lvl="1"/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Whaling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Lancer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setoolkit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puis options : </a:t>
            </a:r>
          </a:p>
          <a:p>
            <a:pPr marL="914400" lvl="1" indent="-457200">
              <a:buAutoNum type="arabicPeriod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engineering </a:t>
            </a:r>
          </a:p>
          <a:p>
            <a:pPr marL="457200" lvl="1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Puis 5. mass mailer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attack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Puis 1. Email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attack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 single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F63C71B-EC4E-1224-7B8E-62E8E96B8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597829"/>
            <a:ext cx="8081963" cy="171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40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6331E2-C389-04E9-FC56-14373E2FE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96597-CF94-CEE7-746D-1D948EAC5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503" y="1038687"/>
            <a:ext cx="10147178" cy="4830407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2A0241-70E1-4D61-A502-8FB0B18E2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58" y="894425"/>
            <a:ext cx="10970554" cy="50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5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73CEAC8-4310-615F-E5B3-823C7EAD7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0"/>
            <a:ext cx="10598727" cy="1302327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 en utilisant e-mail  et le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Spaming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4CFF92-0F74-1A61-7C08-6D2E8C5C3143}"/>
              </a:ext>
            </a:extLst>
          </p:cNvPr>
          <p:cNvSpPr txBox="1"/>
          <p:nvPr/>
        </p:nvSpPr>
        <p:spPr>
          <a:xfrm>
            <a:off x="0" y="12426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Puis 1. use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gmail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acount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D17B6F5-A2B7-63B0-5238-9684BB76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26" y="1889002"/>
            <a:ext cx="9105900" cy="21406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4973D75-9EE0-144D-EBA5-C6376B6F6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4214442"/>
            <a:ext cx="9058201" cy="112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111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52662B-B69B-8BC8-6DC0-29A714864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91" y="2069811"/>
            <a:ext cx="10839450" cy="4351338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Accompagner dans un email un fichier (texte :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mp4, images :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bmp</a:t>
            </a: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avec des programmes malveillants </a:t>
            </a:r>
          </a:p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Dans nos cas nous allons focalisé sur les fichiers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: avant les hackers utilisent le macros mais aujourd’hui le macros est désactivé par défaut pour éviter ce genre d’attaque. </a:t>
            </a:r>
          </a:p>
          <a:p>
            <a:pPr marL="0" indent="0">
              <a:buNone/>
            </a:pP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6ECE3A2-2230-F926-6E5D-FCB101964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515600" cy="1325563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 en utilisant e-mail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whaling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4023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DB16AD-24EC-0054-FE5E-C2D383AF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Smishing : Vecteur d’attaque les SMS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77C58692-A7E0-C16B-7FEF-2BBB7AB90426}"/>
              </a:ext>
            </a:extLst>
          </p:cNvPr>
          <p:cNvSpPr txBox="1">
            <a:spLocks/>
          </p:cNvSpPr>
          <p:nvPr/>
        </p:nvSpPr>
        <p:spPr>
          <a:xfrm>
            <a:off x="838200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Twilio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octopush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Textbelt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703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FBCCE3-C62C-C12C-4B9B-EF3C35C4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Vishing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2CDB99-7803-ECE0-8762-D20DE1E57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Sms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VoIP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avec GSM (2G)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trunking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capable de faire apparaître le numéro de victime qu’il souhaite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spoof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call id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4886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58D27-E2DD-E52F-FA43-829F12B29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9BC135-72AA-ED60-6E1C-384552920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 SWAP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6EA383-5FCC-F4D9-6450-B147A05A4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Déclarer à l’opérateur que la SIM et perdu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Compléter des formulaires (récupérer des formulaires de OSINT)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Obtention de nouveau numéro valide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Videz les comptes (surtout du bitcoin)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809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DBEB8D-38B1-BD03-7939-DBDBB73C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President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Attack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95D27C-541D-1D70-8792-346685A4E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faire passer pour le président d’une boîte </a:t>
            </a:r>
          </a:p>
        </p:txBody>
      </p:sp>
    </p:spTree>
    <p:extLst>
      <p:ext uri="{BB962C8B-B14F-4D97-AF65-F5344CB8AC3E}">
        <p14:creationId xmlns:p14="http://schemas.microsoft.com/office/powerpoint/2010/main" val="796972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A18320-05FC-5C8F-B32F-56481DBC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 en réseau local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4FFFBB-127B-400A-7DCB-ADDE7ED4F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845733"/>
            <a:ext cx="10947862" cy="4277975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Spoofing                                 DNS Cache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Poisoning</a:t>
            </a: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5D2CB8-2D87-F38E-9F59-7FFACD647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2466473"/>
            <a:ext cx="4364182" cy="28206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CD4B09-71FC-5720-81D6-A5C46B54D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498" y="2466473"/>
            <a:ext cx="4480346" cy="28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19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72C253-933B-4E8B-7E5F-5A836331A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Pharming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F6D209-215D-56A2-5329-33CEFCB70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 sans leurre</a:t>
            </a:r>
          </a:p>
        </p:txBody>
      </p:sp>
    </p:spTree>
    <p:extLst>
      <p:ext uri="{BB962C8B-B14F-4D97-AF65-F5344CB8AC3E}">
        <p14:creationId xmlns:p14="http://schemas.microsoft.com/office/powerpoint/2010/main" val="3883491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1ABFE0-EE90-E98D-66E9-EF32970B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Broswer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exploitation)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021FAE-6431-75DF-A269-2EEB5D3F6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i</a:t>
            </a:r>
            <a:r>
              <a:rPr lang="en-US" dirty="0">
                <a:hlinkClick r:id="rId3"/>
              </a:rPr>
              <a:t> HACKED my wife’s web browser (it’s SCARY easy!!)</a:t>
            </a:r>
            <a:endParaRPr lang="en-US" dirty="0"/>
          </a:p>
          <a:p>
            <a:r>
              <a:rPr lang="en-US" dirty="0">
                <a:hlinkClick r:id="rId4"/>
              </a:rPr>
              <a:t>Hack Phones &amp; Computers Using a Link 🔗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13851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57C268-7EBC-69BC-DD41-FAD2AFF1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Explication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007D4C6-9BE0-F9AA-A21E-DC4031A6C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77651"/>
            <a:ext cx="7689925" cy="4351338"/>
          </a:xfrm>
        </p:spPr>
      </p:pic>
    </p:spTree>
    <p:extLst>
      <p:ext uri="{BB962C8B-B14F-4D97-AF65-F5344CB8AC3E}">
        <p14:creationId xmlns:p14="http://schemas.microsoft.com/office/powerpoint/2010/main" val="244282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4BAE0-DBF0-6B10-9399-5EEAEA2E0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7BF9B2-58E4-E243-53A0-97D48643B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EB72A3-30FD-451C-CD4E-90E114256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503" y="1038687"/>
            <a:ext cx="10147178" cy="4830407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C5F784-E488-5EBF-DD31-31E2C77319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186"/>
          <a:stretch/>
        </p:blipFill>
        <p:spPr>
          <a:xfrm>
            <a:off x="822258" y="894425"/>
            <a:ext cx="10970554" cy="5970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7AEC819-35AA-F284-CB11-F05126E07C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1023"/>
          <a:stretch/>
        </p:blipFill>
        <p:spPr>
          <a:xfrm>
            <a:off x="1144147" y="1386920"/>
            <a:ext cx="10411552" cy="188275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1D311F-8396-9992-F0DC-C6820E23108E}"/>
              </a:ext>
            </a:extLst>
          </p:cNvPr>
          <p:cNvSpPr txBox="1"/>
          <p:nvPr/>
        </p:nvSpPr>
        <p:spPr>
          <a:xfrm>
            <a:off x="1008502" y="3685309"/>
            <a:ext cx="9063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Cf.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micode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Comment cette île du Pacifique gagne des millions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Serveur google : 8.8.8.8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: 1.1.1.1</a:t>
            </a:r>
          </a:p>
        </p:txBody>
      </p:sp>
    </p:spTree>
    <p:extLst>
      <p:ext uri="{BB962C8B-B14F-4D97-AF65-F5344CB8AC3E}">
        <p14:creationId xmlns:p14="http://schemas.microsoft.com/office/powerpoint/2010/main" val="2185459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5685D7-EF51-7EA6-C4B1-BC5FDA37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Explication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692D811-6680-B3E7-D056-93003179A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1" y="2114886"/>
            <a:ext cx="5608021" cy="334116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FDFBA9E-F2A5-95DB-374A-A393ED02C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20889"/>
            <a:ext cx="6044092" cy="35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EC2F71-8E52-13EA-6524-333AC76A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6C2005-74D3-EFBD-29EA-0BF74C25E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apt-get </a:t>
            </a:r>
            <a:r>
              <a:rPr lang="fr-FR" b="0" i="0" dirty="0" err="1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fr-FR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i="0" dirty="0" err="1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beef-xss</a:t>
            </a:r>
            <a:endParaRPr lang="fr-FR" b="0" i="0" dirty="0">
              <a:solidFill>
                <a:srgbClr val="0F0F0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Démarrer </a:t>
            </a:r>
            <a:r>
              <a:rPr lang="fr-FR" dirty="0" err="1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beef-xss</a:t>
            </a:r>
            <a:r>
              <a:rPr lang="fr-FR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mode </a:t>
            </a:r>
            <a:r>
              <a:rPr lang="fr-FR" dirty="0" err="1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endParaRPr lang="fr-FR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Demander au victime de lancer : </a:t>
            </a:r>
            <a:r>
              <a:rPr lang="fr-FR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http://IP_Adresse</a:t>
            </a:r>
            <a:r>
              <a:rPr lang="fr-FR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_Publique</a:t>
            </a:r>
            <a:r>
              <a:rPr lang="fr-FR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:3000/demos/butcher/index.html</a:t>
            </a:r>
            <a:endParaRPr lang="fr-FR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9509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E5820-5ACB-9FDC-C5F2-5CFF533F0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alert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dialog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A58908-EEBF-EE80-26E4-C9A51DBE8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56" y="1864018"/>
            <a:ext cx="2687262" cy="16688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4469ED9-173E-41C5-3E79-45330B6B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782" y="1696289"/>
            <a:ext cx="6456218" cy="512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491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654B29-977B-0461-B995-0186CAF4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Demos basic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173D242-B823-AC92-96FA-65A445C943AE}"/>
              </a:ext>
            </a:extLst>
          </p:cNvPr>
          <p:cNvSpPr txBox="1"/>
          <p:nvPr/>
        </p:nvSpPr>
        <p:spPr>
          <a:xfrm>
            <a:off x="838200" y="2115330"/>
            <a:ext cx="10317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http://IP_Public_Adresse:3000/demos/basic.html</a:t>
            </a:r>
          </a:p>
        </p:txBody>
      </p:sp>
    </p:spTree>
    <p:extLst>
      <p:ext uri="{BB962C8B-B14F-4D97-AF65-F5344CB8AC3E}">
        <p14:creationId xmlns:p14="http://schemas.microsoft.com/office/powerpoint/2010/main" val="17242378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4A2A39-74C8-C358-0A16-61E8B98B9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4"/>
            <a:ext cx="10515600" cy="1325563"/>
          </a:xfrm>
        </p:spPr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Prompt screen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A316ABC-A1D8-94EE-5F98-BFA5D453D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54" y="1807175"/>
            <a:ext cx="2828463" cy="16218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09374F1-D72A-7DA1-5C7C-F6CD7DB0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24" y="1807175"/>
            <a:ext cx="6242276" cy="491430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C1DDB4-BE6F-5ED1-C291-E6ED545BC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05" y="4524375"/>
            <a:ext cx="77819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94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AFEF2A-9325-AD88-3B7C-7B8C225E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Fake Flash Update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445A37-D9F5-B9F0-3B8A-FA2886132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73" y="2025016"/>
            <a:ext cx="3705225" cy="30956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429D66-0659-2710-0BCE-3C408D4FA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87" y="2853691"/>
            <a:ext cx="52006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9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A2A832-5729-5F63-27F8-AFEF58FB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Phishing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C3F5B2-B6F5-F9A0-BA92-A858861C5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40510"/>
            <a:ext cx="3686175" cy="23526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08D8B43-FEA3-F6D8-0B76-8D4D746DA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37" y="2078182"/>
            <a:ext cx="5181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95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247F09-6D8A-871C-BDA7-D180A6DF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Pretty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Theft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FED60E-B0E2-5A70-32FA-EEDAF04C8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87" y="1864867"/>
            <a:ext cx="3448050" cy="20764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F9D41A8-6943-4931-E642-6DD86B920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830" y="1830231"/>
            <a:ext cx="52768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966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AA3400-7B60-735D-2DB0-57609D0D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eye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652AF-74E3-694C-261E-9F17C118E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72A5A3-D14F-C641-781B-C58CE0D12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342" y="1900768"/>
            <a:ext cx="5295900" cy="40767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CB43574-8589-C575-0B66-9F86FB2E7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45734"/>
            <a:ext cx="33813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427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AA3400-7B60-735D-2DB0-57609D0D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eye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652AF-74E3-694C-261E-9F17C118E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72A5A3-D14F-C641-781B-C58CE0D12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342" y="1900768"/>
            <a:ext cx="5295900" cy="40767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CB43574-8589-C575-0B66-9F86FB2E7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80989"/>
            <a:ext cx="33813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35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B8861-38F5-A102-BB26-365A6D6B1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E5EA91-1FD6-5353-D2AF-36D29EA00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E4F215-4D70-B168-ECB5-93BAA6547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503" y="1038687"/>
            <a:ext cx="10147178" cy="4830407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3D3F1E-B14D-CC98-9027-4BA84B20E1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186"/>
          <a:stretch/>
        </p:blipFill>
        <p:spPr>
          <a:xfrm>
            <a:off x="822258" y="894425"/>
            <a:ext cx="10970554" cy="5970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72E21AD-73EC-306A-9390-B15E874C29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275"/>
          <a:stretch/>
        </p:blipFill>
        <p:spPr>
          <a:xfrm>
            <a:off x="1268838" y="1562470"/>
            <a:ext cx="10411552" cy="27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678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AA3400-7B60-735D-2DB0-57609D0D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Geolocation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7FE931F-0CCD-F993-F825-64351F851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01767"/>
            <a:ext cx="3524250" cy="3581400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2D59C4F-9565-843D-3D74-C92FBCB2B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383" y="1901767"/>
            <a:ext cx="40957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132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AA3400-7B60-735D-2DB0-57609D0D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Redirect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Broswer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F2036C8-0A8A-8848-87FF-E501DA57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17" y="1927091"/>
            <a:ext cx="3762375" cy="26193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FFE877C-4DDD-2CE3-A849-6E172C172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886" y="1927091"/>
            <a:ext cx="40100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987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CFF23-3C13-495F-78BB-CE2B545E1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Hooked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page pour autre site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EA9975-47AC-B8B9-9202-25AC30C0D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9"/>
          <a:stretch/>
        </p:blipFill>
        <p:spPr>
          <a:xfrm>
            <a:off x="838200" y="1837514"/>
            <a:ext cx="9502573" cy="227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50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3D1B18-8696-8827-94CA-8EA36FC3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Autres attaques difficiles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CCD6EC-CE6B-98D1-D123-460DADE30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Le DANGER derrière un Clic🚨</a:t>
            </a:r>
            <a:endParaRPr lang="fr-FR" dirty="0"/>
          </a:p>
          <a:p>
            <a:r>
              <a:rPr lang="fr-FR" dirty="0">
                <a:hlinkClick r:id="rId4"/>
              </a:rPr>
              <a:t>Le DANGER d'un Clic [ CSRF ]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88169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8F1B90-9021-4E8C-3DD1-091C5A92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Efficacités de phishing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037CEB-570E-4381-8A4B-5580B9C2A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Lien court (bit.ly …)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Achat nom de domaine valide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 ciblé</a:t>
            </a:r>
          </a:p>
        </p:txBody>
      </p:sp>
    </p:spTree>
    <p:extLst>
      <p:ext uri="{BB962C8B-B14F-4D97-AF65-F5344CB8AC3E}">
        <p14:creationId xmlns:p14="http://schemas.microsoft.com/office/powerpoint/2010/main" val="26893830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7DE0C6-4A86-5E3C-2E5A-66459D49B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0153"/>
            <a:ext cx="11540836" cy="1417506"/>
          </a:xfrm>
        </p:spPr>
        <p:txBody>
          <a:bodyPr>
            <a:normAutofit fontScale="90000"/>
          </a:bodyPr>
          <a:lstStyle/>
          <a:p>
            <a:r>
              <a:rPr lang="fr-FR" dirty="0"/>
              <a:t>Protection  : </a:t>
            </a:r>
            <a:br>
              <a:rPr lang="fr-FR" dirty="0"/>
            </a:br>
            <a:r>
              <a:rPr lang="fr-FR" dirty="0"/>
              <a:t>environnement de </a:t>
            </a:r>
            <a:r>
              <a:rPr lang="fr-FR" dirty="0" err="1"/>
              <a:t>sandboxing</a:t>
            </a:r>
            <a:r>
              <a:rPr lang="fr-FR" dirty="0"/>
              <a:t> avec détection et </a:t>
            </a:r>
            <a:r>
              <a:rPr lang="fr-FR" dirty="0" err="1"/>
              <a:t>reponse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B26907-338C-0279-AA16-61DB180DA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F-Secure Link Checker | F‑Secure</a:t>
            </a:r>
            <a:endParaRPr lang="en-US" dirty="0"/>
          </a:p>
          <a:p>
            <a:r>
              <a:rPr lang="fr-FR" dirty="0">
                <a:hlinkClick r:id="rId4"/>
              </a:rPr>
              <a:t>Analyse de Liens : Cette URL est-elle sûre ? | </a:t>
            </a:r>
            <a:r>
              <a:rPr lang="fr-FR" dirty="0" err="1">
                <a:hlinkClick r:id="rId4"/>
              </a:rPr>
              <a:t>NordVPN</a:t>
            </a:r>
            <a:endParaRPr lang="en-US" dirty="0"/>
          </a:p>
          <a:p>
            <a:r>
              <a:rPr lang="en-US" dirty="0" err="1">
                <a:hlinkClick r:id="rId5"/>
              </a:rPr>
              <a:t>SquareX</a:t>
            </a:r>
            <a:r>
              <a:rPr lang="en-US" dirty="0">
                <a:hlinkClick r:id="rId5"/>
              </a:rPr>
              <a:t>: Industry-First Browser Detection and Response (BDR)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81025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030A44-1A1A-A88F-0E8E-39B98C40F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hacking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D871BE-2CC2-04C4-98F4-CCDDE7C8E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Hak5 :                                                                         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RubberDucky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Bashbunny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Wifipineapple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Cable O-MG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crock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Shark jack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turtle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Autres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Ubertooth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ProxerMark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Software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Defined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Radio, …</a:t>
            </a:r>
          </a:p>
        </p:txBody>
      </p:sp>
    </p:spTree>
    <p:extLst>
      <p:ext uri="{BB962C8B-B14F-4D97-AF65-F5344CB8AC3E}">
        <p14:creationId xmlns:p14="http://schemas.microsoft.com/office/powerpoint/2010/main" val="2135645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68567-BD84-0C06-DFD3-C20A7FD16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A49B19-C213-BB0E-DE7F-8AEB948B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4BD9B21-16ED-9833-FACA-41A85FA22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501" y="4295045"/>
            <a:ext cx="10389111" cy="1759526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904D08-28F9-6CE9-9020-8FAF4C14D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01" y="1038686"/>
            <a:ext cx="10241671" cy="316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6A109-D4E3-E7E9-D69A-EDC5BAAEC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C1014B-50A8-2632-822C-186FB6E64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540E541-DB44-95B6-1F56-6513F172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426"/>
          <a:stretch/>
        </p:blipFill>
        <p:spPr>
          <a:xfrm>
            <a:off x="1008501" y="1038687"/>
            <a:ext cx="10241671" cy="52378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A18120-C21C-6840-8723-860F802DD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67F087-E6F1-068E-33F4-A0164A13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576527"/>
            <a:ext cx="9623866" cy="460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66568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386</TotalTime>
  <Words>1577</Words>
  <Application>Microsoft Office PowerPoint</Application>
  <PresentationFormat>Grand écran</PresentationFormat>
  <Paragraphs>310</Paragraphs>
  <Slides>76</Slides>
  <Notes>46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76</vt:i4>
      </vt:variant>
    </vt:vector>
  </HeadingPairs>
  <TitlesOfParts>
    <vt:vector size="81" baseType="lpstr">
      <vt:lpstr>Arial</vt:lpstr>
      <vt:lpstr>Calibri</vt:lpstr>
      <vt:lpstr>Calibri Light</vt:lpstr>
      <vt:lpstr>Times New Roman</vt:lpstr>
      <vt:lpstr>Rétrospective</vt:lpstr>
      <vt:lpstr>Ethical hacking SET / OSINT   </vt:lpstr>
      <vt:lpstr>Social Engineering Toolkit (SET)</vt:lpstr>
      <vt:lpstr>Open Source Intelligence  (OSINT) </vt:lpstr>
      <vt:lpstr>RESEAU</vt:lpstr>
      <vt:lpstr>DETAILS DES MATERIELS UTILISES </vt:lpstr>
      <vt:lpstr>DETAILS DES MATERIELS UTILISES </vt:lpstr>
      <vt:lpstr>DETAILS DES MATERIELS UTILISES </vt:lpstr>
      <vt:lpstr>DETAILS DES MATERIELS UTILISES </vt:lpstr>
      <vt:lpstr>DETAILS DES MATERIELS UTILISES </vt:lpstr>
      <vt:lpstr>DETAILS DES MATERIELS UTILISES </vt:lpstr>
      <vt:lpstr>DETAILS DES MATERIELS UTILISES </vt:lpstr>
      <vt:lpstr>DETAILS DES MATERIELS UTILISES </vt:lpstr>
      <vt:lpstr>DETAILS DES MATERIELS UTILISES </vt:lpstr>
      <vt:lpstr>DETAILS DES MATERIELS UTILISES </vt:lpstr>
      <vt:lpstr>IDENTIFIANTS</vt:lpstr>
      <vt:lpstr>IDENTIFIANTS AUTOMATIQUES / STATIQUES</vt:lpstr>
      <vt:lpstr>IDENTIFIANTS MAC </vt:lpstr>
      <vt:lpstr>Démos  : Familiariser avec adressage</vt:lpstr>
      <vt:lpstr>LOGICIELS  ET LICENCE</vt:lpstr>
      <vt:lpstr>LOGICIELS  ET LICENCE</vt:lpstr>
      <vt:lpstr>LOGICIELS  ET LICENCE</vt:lpstr>
      <vt:lpstr>LOGICIELS  ET LICENCE</vt:lpstr>
      <vt:lpstr>LOGICIELS  ET LICENCE</vt:lpstr>
      <vt:lpstr>LOGICIELS  ET LICENCE</vt:lpstr>
      <vt:lpstr>SYSTÈME D’EXPLOITATION</vt:lpstr>
      <vt:lpstr>SYSTÈME D’EXPLOITATION</vt:lpstr>
      <vt:lpstr>SYSTÈME D’EXPLOITATION</vt:lpstr>
      <vt:lpstr>SYSTÈME D’EXPLOITATION</vt:lpstr>
      <vt:lpstr>SYSTÈME D’EXPLOITATION</vt:lpstr>
      <vt:lpstr>Linux offensif Système d’exploitation</vt:lpstr>
      <vt:lpstr>Linux défensif système d’exploitation</vt:lpstr>
      <vt:lpstr>Linux Offensif - défensif système d’exploitation</vt:lpstr>
      <vt:lpstr>Commande à connaitre en Windows </vt:lpstr>
      <vt:lpstr>SERVEUR WEB</vt:lpstr>
      <vt:lpstr>Balise avec HTML &amp; CSS</vt:lpstr>
      <vt:lpstr>Différence entre HTML et CSS</vt:lpstr>
      <vt:lpstr>Démos HTML et CSS</vt:lpstr>
      <vt:lpstr>Site web statique</vt:lpstr>
      <vt:lpstr>Comment procurer un serveur ?</vt:lpstr>
      <vt:lpstr>PHP et site web dynamique  (Base de données)</vt:lpstr>
      <vt:lpstr>Base de données</vt:lpstr>
      <vt:lpstr>Javascript </vt:lpstr>
      <vt:lpstr>Javascript </vt:lpstr>
      <vt:lpstr>Démos sur le site </vt:lpstr>
      <vt:lpstr>Lancer setoolkit en kali</vt:lpstr>
      <vt:lpstr>Entrer l’adresse IP et le site à faire du clone</vt:lpstr>
      <vt:lpstr>Si la victime l’username et le password : </vt:lpstr>
      <vt:lpstr>Phishing black-eye (demo)</vt:lpstr>
      <vt:lpstr>Phishing en utilisant e-mail (Phishing attacks are SCARY easy to do!! (let me show you!) // FREE Security+ // EP 2)</vt:lpstr>
      <vt:lpstr>Phishing en utilisant e-mail  et le Spaming  </vt:lpstr>
      <vt:lpstr>Phishing en utilisant e-mail (whaling)</vt:lpstr>
      <vt:lpstr>Smishing : Vecteur d’attaque les SMS</vt:lpstr>
      <vt:lpstr>Vishing</vt:lpstr>
      <vt:lpstr>SIM SWAP</vt:lpstr>
      <vt:lpstr>Fake President Attack</vt:lpstr>
      <vt:lpstr>Phishing en réseau local</vt:lpstr>
      <vt:lpstr>Pharming</vt:lpstr>
      <vt:lpstr>Beef (Broswer exploitation)</vt:lpstr>
      <vt:lpstr>Explication de Beef (1)</vt:lpstr>
      <vt:lpstr>Explication de Beef (2)</vt:lpstr>
      <vt:lpstr>Installation Beef </vt:lpstr>
      <vt:lpstr>Beef alert dialog</vt:lpstr>
      <vt:lpstr>Beef Demos basic</vt:lpstr>
      <vt:lpstr>Beef Prompt screen</vt:lpstr>
      <vt:lpstr>Beef Fake Flash Update</vt:lpstr>
      <vt:lpstr>Google Phishing</vt:lpstr>
      <vt:lpstr>Pretty Theft</vt:lpstr>
      <vt:lpstr>Beef Spyder eye</vt:lpstr>
      <vt:lpstr>Beef Spyder eye</vt:lpstr>
      <vt:lpstr>Beef Get Geolocation</vt:lpstr>
      <vt:lpstr>Beef Redirect Broswer</vt:lpstr>
      <vt:lpstr>Hooked page pour autre site</vt:lpstr>
      <vt:lpstr>Autres attaques difficiles</vt:lpstr>
      <vt:lpstr>Efficacités de phishing</vt:lpstr>
      <vt:lpstr>Protection  :  environnement de sandboxing avec détection et reponse </vt:lpstr>
      <vt:lpstr>Hardware hacking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Sitraka</dc:creator>
  <cp:lastModifiedBy>Sitraka</cp:lastModifiedBy>
  <cp:revision>99</cp:revision>
  <dcterms:created xsi:type="dcterms:W3CDTF">2024-11-24T07:42:02Z</dcterms:created>
  <dcterms:modified xsi:type="dcterms:W3CDTF">2024-11-25T01:29:58Z</dcterms:modified>
</cp:coreProperties>
</file>